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8" r:id="rId7"/>
    <p:sldId id="317" r:id="rId8"/>
    <p:sldId id="322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0027" autoAdjust="0"/>
  </p:normalViewPr>
  <p:slideViewPr>
    <p:cSldViewPr snapToGrid="0" snapToObjects="1">
      <p:cViewPr varScale="1">
        <p:scale>
          <a:sx n="103" d="100"/>
          <a:sy n="10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9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支持向量機（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SVM）是專門處理分類的問題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還有另一個名詞稱為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支持向量迴歸（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Support Vector Regression,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SVR）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專門處理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</a:t>
            </a:r>
          </a:p>
          <a:p>
            <a:r>
              <a:rPr lang="en-TW" b="0" dirty="0">
                <a:latin typeface="+mn-ea"/>
                <a:ea typeface="+mn-ea"/>
              </a:rPr>
              <a:t>SVR是SVM的延伸，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而支持向量迴歸只要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偏離程度不要太大，既可以認為預測正確。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只有在虛線以外的誤差才會被計算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算法，我們首先導入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sklearn.svm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SVR類別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算法來做回歸用的方法。我們可以發現結果與線性回歸很像，都是擬合在一條直線上。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weihuang.hpd.io/2016/09/21/%E8%AE%80%E8%80%85%E6%8F%90%E5%95%8F%EF%BC%9A%E4%BB%80%E9%BA%BC%E6%98%AF%E6%94%AF%E6%8C%81%E5%90%91%E9%87%8F%E6%A9%9F-svm/" TargetMode="External"/><Relationship Id="rId2" Type="http://schemas.openxmlformats.org/officeDocument/2006/relationships/hyperlink" Target="https://medium.com/@aitmr1234567890/%E6%94%AF%E6%8C%81%E5%90%91%E9%87%8F%E6%A9%9F-support-vector-machine-svm-b3691f82b9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auto_examples/svm/plot_iris_svc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14 學習目標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54EF91C-CCAB-CD4B-8700-5418696CF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932DDCF-6E16-0246-A096-8459AB3B6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sz="1800" dirty="0"/>
              <a:t>SVR </a:t>
            </a:r>
            <a:r>
              <a:rPr lang="en-US" sz="1800" dirty="0" err="1"/>
              <a:t>迴歸</a:t>
            </a:r>
            <a:endParaRPr lang="en-TW" sz="1800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CFD14E3-6C06-F74F-871B-1CC24927682C}"/>
              </a:ext>
            </a:extLst>
          </p:cNvPr>
          <p:cNvSpPr txBox="1">
            <a:spLocks/>
          </p:cNvSpPr>
          <p:nvPr/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/>
              <a:t>02</a:t>
            </a:r>
            <a:endParaRPr lang="en-TW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7BDBE91-E211-E94C-BB4B-A6D1FC01EB72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</a:t>
            </a:r>
            <a:r>
              <a:rPr lang="zh-TW" altLang="en-US" sz="1800" dirty="0"/>
              <a:t> </a:t>
            </a:r>
            <a:r>
              <a:rPr lang="en-TW" sz="1800" dirty="0"/>
              <a:t>SVR 迴歸器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993983-DF40-524C-A057-2A745FCE4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TW" sz="1100" dirty="0"/>
              <a:t>學習</a:t>
            </a:r>
            <a:r>
              <a:rPr lang="zh-TW" altLang="en-US" sz="1100" dirty="0"/>
              <a:t> </a:t>
            </a:r>
            <a:r>
              <a:rPr lang="en-TW" sz="1100" dirty="0"/>
              <a:t>SVR 方法如何處理連續性輸出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60ACB70-3554-A148-9EE8-981807D1903C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查看 SVR 方法在簡單線性回歸和非線性回歸表現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200" dirty="0"/>
              <a:t>(</a:t>
            </a:r>
            <a:r>
              <a:rPr lang="zh-TW" altLang="en-US" sz="3200" dirty="0"/>
              <a:t>回歸器</a:t>
            </a:r>
            <a:r>
              <a:rPr lang="en-US" altLang="zh-TW" sz="3200" dirty="0"/>
              <a:t>)</a:t>
            </a:r>
            <a:endParaRPr lang="en-US" altLang="zh-TW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6290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1582;p156">
            <a:extLst>
              <a:ext uri="{FF2B5EF4-FFF2-40B4-BE49-F238E27FC236}">
                <a16:creationId xmlns:a16="http://schemas.microsoft.com/office/drawing/2014/main" id="{E29B910B-01FC-164A-B9E3-E10433C9A24A}"/>
              </a:ext>
            </a:extLst>
          </p:cNvPr>
          <p:cNvCxnSpPr>
            <a:cxnSpLocks/>
          </p:cNvCxnSpPr>
          <p:nvPr/>
        </p:nvCxnSpPr>
        <p:spPr>
          <a:xfrm flipH="1">
            <a:off x="6560274" y="2879730"/>
            <a:ext cx="2794594" cy="1791994"/>
          </a:xfrm>
          <a:prstGeom prst="straightConnector1">
            <a:avLst/>
          </a:prstGeom>
          <a:noFill/>
          <a:ln w="28575" cap="flat" cmpd="sng">
            <a:solidFill>
              <a:srgbClr val="E73A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支持向量迴歸 </a:t>
            </a:r>
            <a:r>
              <a:rPr lang="en-US" altLang="zh-TW" dirty="0">
                <a:latin typeface="+mn-ea"/>
              </a:rPr>
              <a:t>(</a:t>
            </a:r>
            <a:r>
              <a:rPr lang="en-TW" dirty="0"/>
              <a:t>SVR</a:t>
            </a:r>
            <a:r>
              <a:rPr lang="en-US" altLang="zh-TW" dirty="0">
                <a:latin typeface="+mn-ea"/>
              </a:rPr>
              <a:t>)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7" y="1240135"/>
            <a:ext cx="68875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SVM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演算法稱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SVR</a:t>
            </a: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支持向量迴歸（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Support Vector Regression, SVR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提供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線性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與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非線性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SVR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兩個非線性的 Kernel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Polynomial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高次方轉換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Radial Basis Function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高斯轉換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5290A-BFFF-954B-B350-3C6B44BF6E83}"/>
              </a:ext>
            </a:extLst>
          </p:cNvPr>
          <p:cNvCxnSpPr/>
          <p:nvPr/>
        </p:nvCxnSpPr>
        <p:spPr>
          <a:xfrm flipV="1">
            <a:off x="6240431" y="2695063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49CE4-B006-5447-AA09-0B2F7097F846}"/>
              </a:ext>
            </a:extLst>
          </p:cNvPr>
          <p:cNvCxnSpPr>
            <a:cxnSpLocks/>
          </p:cNvCxnSpPr>
          <p:nvPr/>
        </p:nvCxnSpPr>
        <p:spPr>
          <a:xfrm>
            <a:off x="6230157" y="4871473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16ED0-5AE7-C34D-8C49-509C56EB39D0}"/>
              </a:ext>
            </a:extLst>
          </p:cNvPr>
          <p:cNvSpPr/>
          <p:nvPr/>
        </p:nvSpPr>
        <p:spPr>
          <a:xfrm>
            <a:off x="10103853" y="467172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2C41-4BB4-DD4C-A598-0B556D10A9B9}"/>
              </a:ext>
            </a:extLst>
          </p:cNvPr>
          <p:cNvSpPr/>
          <p:nvPr/>
        </p:nvSpPr>
        <p:spPr>
          <a:xfrm>
            <a:off x="6096000" y="219349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06002-17C5-D944-B37B-D780B7716E00}"/>
              </a:ext>
            </a:extLst>
          </p:cNvPr>
          <p:cNvSpPr>
            <a:spLocks noChangeAspect="1"/>
          </p:cNvSpPr>
          <p:nvPr/>
        </p:nvSpPr>
        <p:spPr>
          <a:xfrm>
            <a:off x="7644764" y="405650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D7A7F6-9153-EA4C-BB89-743026F2622D}"/>
              </a:ext>
            </a:extLst>
          </p:cNvPr>
          <p:cNvSpPr>
            <a:spLocks noChangeAspect="1"/>
          </p:cNvSpPr>
          <p:nvPr/>
        </p:nvSpPr>
        <p:spPr>
          <a:xfrm>
            <a:off x="8435244" y="3417512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7CB1B9-812E-EC4D-A3A3-02798715AC43}"/>
              </a:ext>
            </a:extLst>
          </p:cNvPr>
          <p:cNvSpPr>
            <a:spLocks noChangeAspect="1"/>
          </p:cNvSpPr>
          <p:nvPr/>
        </p:nvSpPr>
        <p:spPr>
          <a:xfrm>
            <a:off x="8772040" y="319645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68391C-57C0-A847-BCE8-57F0C33FD0CE}"/>
              </a:ext>
            </a:extLst>
          </p:cNvPr>
          <p:cNvSpPr>
            <a:spLocks noChangeAspect="1"/>
          </p:cNvSpPr>
          <p:nvPr/>
        </p:nvSpPr>
        <p:spPr>
          <a:xfrm>
            <a:off x="8772040" y="369829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0E54B5-5A97-014A-A7E2-215A0E269E80}"/>
              </a:ext>
            </a:extLst>
          </p:cNvPr>
          <p:cNvSpPr>
            <a:spLocks noChangeAspect="1"/>
          </p:cNvSpPr>
          <p:nvPr/>
        </p:nvSpPr>
        <p:spPr>
          <a:xfrm>
            <a:off x="9067695" y="287973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E8DE69-4662-BD4E-845A-D1086ECEDEA6}"/>
              </a:ext>
            </a:extLst>
          </p:cNvPr>
          <p:cNvSpPr>
            <a:spLocks noChangeAspect="1"/>
          </p:cNvSpPr>
          <p:nvPr/>
        </p:nvSpPr>
        <p:spPr>
          <a:xfrm>
            <a:off x="9246867" y="318134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44649C-CB7A-104E-92C9-5938C24D5EC0}"/>
              </a:ext>
            </a:extLst>
          </p:cNvPr>
          <p:cNvSpPr>
            <a:spLocks noChangeAspect="1"/>
          </p:cNvSpPr>
          <p:nvPr/>
        </p:nvSpPr>
        <p:spPr>
          <a:xfrm>
            <a:off x="8388684" y="38195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568112-1DDB-964E-8CC5-1B9B145CBC56}"/>
              </a:ext>
            </a:extLst>
          </p:cNvPr>
          <p:cNvSpPr>
            <a:spLocks noChangeAspect="1"/>
          </p:cNvSpPr>
          <p:nvPr/>
        </p:nvSpPr>
        <p:spPr>
          <a:xfrm>
            <a:off x="9254051" y="37470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833EFC-50B5-C04D-924C-5836C46C54A8}"/>
              </a:ext>
            </a:extLst>
          </p:cNvPr>
          <p:cNvSpPr>
            <a:spLocks noChangeAspect="1"/>
          </p:cNvSpPr>
          <p:nvPr/>
        </p:nvSpPr>
        <p:spPr>
          <a:xfrm>
            <a:off x="6560274" y="4050919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CBE62-7673-5D4D-85C4-972F1FD5D773}"/>
              </a:ext>
            </a:extLst>
          </p:cNvPr>
          <p:cNvSpPr>
            <a:spLocks noChangeAspect="1"/>
          </p:cNvSpPr>
          <p:nvPr/>
        </p:nvSpPr>
        <p:spPr>
          <a:xfrm>
            <a:off x="6910382" y="399325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5E43D-54ED-2C40-8B49-470BD1156C27}"/>
              </a:ext>
            </a:extLst>
          </p:cNvPr>
          <p:cNvSpPr>
            <a:spLocks noChangeAspect="1"/>
          </p:cNvSpPr>
          <p:nvPr/>
        </p:nvSpPr>
        <p:spPr>
          <a:xfrm>
            <a:off x="6689323" y="4563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54687F-86B1-F547-970D-5D5B40033954}"/>
              </a:ext>
            </a:extLst>
          </p:cNvPr>
          <p:cNvSpPr>
            <a:spLocks noChangeAspect="1"/>
          </p:cNvSpPr>
          <p:nvPr/>
        </p:nvSpPr>
        <p:spPr>
          <a:xfrm>
            <a:off x="7260490" y="3928828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9D8342-E059-604C-B616-D33344D3E437}"/>
              </a:ext>
            </a:extLst>
          </p:cNvPr>
          <p:cNvSpPr>
            <a:spLocks noChangeAspect="1"/>
          </p:cNvSpPr>
          <p:nvPr/>
        </p:nvSpPr>
        <p:spPr>
          <a:xfrm>
            <a:off x="7409039" y="426510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5847F7-8F4B-E74F-A670-529C82978751}"/>
              </a:ext>
            </a:extLst>
          </p:cNvPr>
          <p:cNvSpPr>
            <a:spLocks noChangeAspect="1"/>
          </p:cNvSpPr>
          <p:nvPr/>
        </p:nvSpPr>
        <p:spPr>
          <a:xfrm>
            <a:off x="7260490" y="3595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69AE29-6B34-F642-AA47-96EDDF5E3566}"/>
              </a:ext>
            </a:extLst>
          </p:cNvPr>
          <p:cNvSpPr>
            <a:spLocks noChangeAspect="1"/>
          </p:cNvSpPr>
          <p:nvPr/>
        </p:nvSpPr>
        <p:spPr>
          <a:xfrm>
            <a:off x="7186098" y="4455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B1F809-7DDB-A946-A8E2-A0C730D42E1B}"/>
              </a:ext>
            </a:extLst>
          </p:cNvPr>
          <p:cNvSpPr>
            <a:spLocks noChangeAspect="1"/>
          </p:cNvSpPr>
          <p:nvPr/>
        </p:nvSpPr>
        <p:spPr>
          <a:xfrm>
            <a:off x="6910382" y="437813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D0714D-41BB-244C-87C9-C6A58645B8C0}"/>
              </a:ext>
            </a:extLst>
          </p:cNvPr>
          <p:cNvSpPr>
            <a:spLocks noChangeAspect="1"/>
          </p:cNvSpPr>
          <p:nvPr/>
        </p:nvSpPr>
        <p:spPr>
          <a:xfrm>
            <a:off x="7530709" y="3649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2CB80E-79B4-6740-A1B6-5DA81096F5EF}"/>
              </a:ext>
            </a:extLst>
          </p:cNvPr>
          <p:cNvSpPr>
            <a:spLocks noChangeAspect="1"/>
          </p:cNvSpPr>
          <p:nvPr/>
        </p:nvSpPr>
        <p:spPr>
          <a:xfrm>
            <a:off x="7691860" y="327531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0212E4-1455-7040-8305-53AD5F0B4754}"/>
              </a:ext>
            </a:extLst>
          </p:cNvPr>
          <p:cNvSpPr>
            <a:spLocks noChangeAspect="1"/>
          </p:cNvSpPr>
          <p:nvPr/>
        </p:nvSpPr>
        <p:spPr>
          <a:xfrm>
            <a:off x="7840409" y="361159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14FFF2-3B96-6C45-B63F-E8889C17BFCA}"/>
              </a:ext>
            </a:extLst>
          </p:cNvPr>
          <p:cNvSpPr>
            <a:spLocks noChangeAspect="1"/>
          </p:cNvSpPr>
          <p:nvPr/>
        </p:nvSpPr>
        <p:spPr>
          <a:xfrm>
            <a:off x="7691860" y="2941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9BA4A-DAEC-224D-98D4-7F5CFECEA709}"/>
              </a:ext>
            </a:extLst>
          </p:cNvPr>
          <p:cNvSpPr>
            <a:spLocks noChangeAspect="1"/>
          </p:cNvSpPr>
          <p:nvPr/>
        </p:nvSpPr>
        <p:spPr>
          <a:xfrm>
            <a:off x="7962079" y="2995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5C2A34-2126-6F49-80DC-A811C8251474}"/>
              </a:ext>
            </a:extLst>
          </p:cNvPr>
          <p:cNvSpPr>
            <a:spLocks noChangeAspect="1"/>
          </p:cNvSpPr>
          <p:nvPr/>
        </p:nvSpPr>
        <p:spPr>
          <a:xfrm>
            <a:off x="7967647" y="4177907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084E0D-FAD8-604E-875D-72BE2CAD7087}"/>
              </a:ext>
            </a:extLst>
          </p:cNvPr>
          <p:cNvSpPr>
            <a:spLocks noChangeAspect="1"/>
          </p:cNvSpPr>
          <p:nvPr/>
        </p:nvSpPr>
        <p:spPr>
          <a:xfrm>
            <a:off x="7967647" y="39719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F832270-4876-3245-88F2-0D4848A4F857}"/>
              </a:ext>
            </a:extLst>
          </p:cNvPr>
          <p:cNvSpPr>
            <a:spLocks noChangeAspect="1"/>
          </p:cNvSpPr>
          <p:nvPr/>
        </p:nvSpPr>
        <p:spPr>
          <a:xfrm>
            <a:off x="8114479" y="330319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4" name="Google Shape;1583;p156">
            <a:extLst>
              <a:ext uri="{FF2B5EF4-FFF2-40B4-BE49-F238E27FC236}">
                <a16:creationId xmlns:a16="http://schemas.microsoft.com/office/drawing/2014/main" id="{3752E625-718B-504D-9C25-FF85F3CAFCEA}"/>
              </a:ext>
            </a:extLst>
          </p:cNvPr>
          <p:cNvCxnSpPr>
            <a:cxnSpLocks/>
          </p:cNvCxnSpPr>
          <p:nvPr/>
        </p:nvCxnSpPr>
        <p:spPr>
          <a:xfrm flipH="1">
            <a:off x="7149522" y="3382808"/>
            <a:ext cx="2175954" cy="134236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" name="Google Shape;1584;p156">
            <a:extLst>
              <a:ext uri="{FF2B5EF4-FFF2-40B4-BE49-F238E27FC236}">
                <a16:creationId xmlns:a16="http://schemas.microsoft.com/office/drawing/2014/main" id="{405FE549-4DBA-1549-B01B-DED4090C8EEE}"/>
              </a:ext>
            </a:extLst>
          </p:cNvPr>
          <p:cNvCxnSpPr>
            <a:cxnSpLocks/>
          </p:cNvCxnSpPr>
          <p:nvPr/>
        </p:nvCxnSpPr>
        <p:spPr>
          <a:xfrm flipH="1">
            <a:off x="6421438" y="2621911"/>
            <a:ext cx="2682833" cy="168164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0E8FC4D-EC01-E649-BC6F-7296828955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54867" y="2597219"/>
            <a:ext cx="807502" cy="313618"/>
          </a:xfrm>
          <a:prstGeom prst="curvedConnector3">
            <a:avLst>
              <a:gd name="adj1" fmla="val 99522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/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𝑤</m:t>
                      </m:r>
                      <m:r>
                        <a:rPr lang="en-US" sz="1200" b="0" i="1" kern="0" baseline="3000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𝑇</m:t>
                      </m:r>
                      <m:r>
                        <a:rPr lang="en-US" sz="1200" i="1" ker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𝑥</m:t>
                      </m:r>
                      <m:r>
                        <a:rPr lang="en-US" sz="1200" b="0" i="0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𝑏</m:t>
                      </m:r>
                    </m:oMath>
                  </m:oMathPara>
                </a14:m>
                <a:endParaRPr lang="en-TW" sz="1200" i="1" kern="0" baseline="3000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blipFill>
                <a:blip r:embed="rId3"/>
                <a:stretch>
                  <a:fillRect l="-4819" r="-3614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/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41A5CA6-ADE5-174F-8036-4E9F856A076A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744604" y="2320117"/>
            <a:ext cx="292019" cy="3541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/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EEBD5568-0A50-7C47-8BC1-490F13F973BC}"/>
              </a:ext>
            </a:extLst>
          </p:cNvPr>
          <p:cNvCxnSpPr>
            <a:cxnSpLocks/>
          </p:cNvCxnSpPr>
          <p:nvPr/>
        </p:nvCxnSpPr>
        <p:spPr>
          <a:xfrm rot="10800000">
            <a:off x="9346423" y="3382808"/>
            <a:ext cx="450972" cy="1463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</a:t>
            </a:r>
            <a:r>
              <a:rPr lang="zh-TW" altLang="en-US" sz="40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  <a:endParaRPr lang="en-US" altLang="zh-CN" sz="1800" dirty="0"/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4531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SVR </a:t>
            </a:r>
            <a:r>
              <a:rPr lang="en-US" dirty="0" err="1"/>
              <a:t>簡單</a:t>
            </a:r>
            <a:r>
              <a:rPr lang="zh-TW" altLang="en-US" dirty="0"/>
              <a:t>線性回歸</a:t>
            </a:r>
            <a:r>
              <a:rPr lang="en-US" altLang="zh-TW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34455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27FCC-D526-9F46-9B35-E31BBC58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618" y="3134455"/>
            <a:ext cx="4933652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0ECA8-B4E2-BC47-A633-044AA551F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115" y="797655"/>
            <a:ext cx="5651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/>
              <a:t>SVR </a:t>
            </a:r>
            <a:r>
              <a:rPr lang="zh-TW" altLang="en-US"/>
              <a:t>非線性</a:t>
            </a:r>
            <a:r>
              <a:rPr lang="zh-TW" altLang="en-US" dirty="0"/>
              <a:t>回歸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35819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SVR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 trick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提供非線性的迴歸方法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kernel='poly'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1F2C-864D-3D4D-B772-B069B2A7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44850"/>
            <a:ext cx="3235604" cy="2139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F42A8-2755-4243-9A23-1BB79E6B1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0" y="3190174"/>
            <a:ext cx="3235604" cy="221011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3362B-7C76-E64B-881E-650AD4C594A2}"/>
              </a:ext>
            </a:extLst>
          </p:cNvPr>
          <p:cNvSpPr/>
          <p:nvPr/>
        </p:nvSpPr>
        <p:spPr>
          <a:xfrm>
            <a:off x="1854200" y="5588000"/>
            <a:ext cx="1028700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B84B4D-FE63-C342-B2F9-51CCEBDBCDD8}"/>
              </a:ext>
            </a:extLst>
          </p:cNvPr>
          <p:cNvSpPr/>
          <p:nvPr/>
        </p:nvSpPr>
        <p:spPr>
          <a:xfrm>
            <a:off x="5484396" y="5588000"/>
            <a:ext cx="13101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Polynomial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FFF8BF-F86E-D54F-BC7C-39B6C58A1504}"/>
              </a:ext>
            </a:extLst>
          </p:cNvPr>
          <p:cNvSpPr/>
          <p:nvPr/>
        </p:nvSpPr>
        <p:spPr>
          <a:xfrm>
            <a:off x="8512900" y="5588000"/>
            <a:ext cx="24023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Basis Function 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01C6B-071A-4C42-ACCD-1647D51A4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855" y="3190173"/>
            <a:ext cx="3274904" cy="22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https://medium.com/@aitmr1234567890/%E6%94%AF%E6%8C%81%E5%90%91%E9%87%8F%E6%A9%9F-support-vector-machine-svm-b3691f82b96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https://taweihuang.hpd.io/2016/09/21/%E8%AE%80%E8%80%85%E6%8F%90%E5%95%8F%EF%BC%9A%E4%BB%80%E9%BA%BC%E6%98%AF%E6%94%AF%E6%8C%81%E5%90%91%E9%87%8F%E6%A9%9F-svm/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https://scikit-learn.org/stable/auto_examples/svm/plot_iris_svc.html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5307</TotalTime>
  <Words>473</Words>
  <Application>Microsoft Macintosh PowerPoint</Application>
  <PresentationFormat>Widescreen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等线</vt:lpstr>
      <vt:lpstr>inherit</vt:lpstr>
      <vt:lpstr>微软雅黑</vt:lpstr>
      <vt:lpstr>新細明體</vt:lpstr>
      <vt:lpstr>Roboto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278</cp:revision>
  <dcterms:created xsi:type="dcterms:W3CDTF">2015-08-18T02:51:41Z</dcterms:created>
  <dcterms:modified xsi:type="dcterms:W3CDTF">2020-09-17T14:16:32Z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